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1"/>
    <p:sldMasterId id="2147483662" r:id="rId2"/>
  </p:sldMasterIdLst>
  <p:notesMasterIdLst>
    <p:notesMasterId r:id="rId91"/>
  </p:notesMasterIdLst>
  <p:sldIdLst>
    <p:sldId id="312" r:id="rId3"/>
    <p:sldId id="314" r:id="rId4"/>
    <p:sldId id="431" r:id="rId5"/>
    <p:sldId id="363" r:id="rId6"/>
    <p:sldId id="367" r:id="rId7"/>
    <p:sldId id="368" r:id="rId8"/>
    <p:sldId id="369" r:id="rId9"/>
    <p:sldId id="371" r:id="rId10"/>
    <p:sldId id="370" r:id="rId11"/>
    <p:sldId id="372" r:id="rId12"/>
    <p:sldId id="375" r:id="rId13"/>
    <p:sldId id="376" r:id="rId14"/>
    <p:sldId id="377" r:id="rId15"/>
    <p:sldId id="373" r:id="rId16"/>
    <p:sldId id="374" r:id="rId17"/>
    <p:sldId id="378" r:id="rId18"/>
    <p:sldId id="379" r:id="rId19"/>
    <p:sldId id="380" r:id="rId20"/>
    <p:sldId id="381" r:id="rId21"/>
    <p:sldId id="382" r:id="rId22"/>
    <p:sldId id="383" r:id="rId23"/>
    <p:sldId id="432" r:id="rId24"/>
    <p:sldId id="384" r:id="rId25"/>
    <p:sldId id="385" r:id="rId26"/>
    <p:sldId id="387" r:id="rId27"/>
    <p:sldId id="388" r:id="rId28"/>
    <p:sldId id="389" r:id="rId29"/>
    <p:sldId id="390" r:id="rId30"/>
    <p:sldId id="391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4" r:id="rId41"/>
    <p:sldId id="405" r:id="rId42"/>
    <p:sldId id="406" r:id="rId43"/>
    <p:sldId id="407" r:id="rId44"/>
    <p:sldId id="408" r:id="rId45"/>
    <p:sldId id="409" r:id="rId46"/>
    <p:sldId id="411" r:id="rId47"/>
    <p:sldId id="412" r:id="rId48"/>
    <p:sldId id="414" r:id="rId49"/>
    <p:sldId id="415" r:id="rId50"/>
    <p:sldId id="416" r:id="rId51"/>
    <p:sldId id="418" r:id="rId52"/>
    <p:sldId id="417" r:id="rId53"/>
    <p:sldId id="419" r:id="rId54"/>
    <p:sldId id="433" r:id="rId55"/>
    <p:sldId id="420" r:id="rId56"/>
    <p:sldId id="421" r:id="rId57"/>
    <p:sldId id="422" r:id="rId58"/>
    <p:sldId id="424" r:id="rId59"/>
    <p:sldId id="423" r:id="rId60"/>
    <p:sldId id="425" r:id="rId61"/>
    <p:sldId id="428" r:id="rId62"/>
    <p:sldId id="429" r:id="rId63"/>
    <p:sldId id="426" r:id="rId64"/>
    <p:sldId id="430" r:id="rId65"/>
    <p:sldId id="364" r:id="rId66"/>
    <p:sldId id="427" r:id="rId67"/>
    <p:sldId id="365" r:id="rId68"/>
    <p:sldId id="366" r:id="rId69"/>
    <p:sldId id="436" r:id="rId70"/>
    <p:sldId id="435" r:id="rId71"/>
    <p:sldId id="437" r:id="rId72"/>
    <p:sldId id="441" r:id="rId73"/>
    <p:sldId id="442" r:id="rId74"/>
    <p:sldId id="443" r:id="rId75"/>
    <p:sldId id="438" r:id="rId76"/>
    <p:sldId id="449" r:id="rId77"/>
    <p:sldId id="448" r:id="rId78"/>
    <p:sldId id="444" r:id="rId79"/>
    <p:sldId id="445" r:id="rId80"/>
    <p:sldId id="446" r:id="rId81"/>
    <p:sldId id="439" r:id="rId82"/>
    <p:sldId id="434" r:id="rId83"/>
    <p:sldId id="440" r:id="rId84"/>
    <p:sldId id="454" r:id="rId85"/>
    <p:sldId id="451" r:id="rId86"/>
    <p:sldId id="348" r:id="rId87"/>
    <p:sldId id="452" r:id="rId88"/>
    <p:sldId id="349" r:id="rId89"/>
    <p:sldId id="453" r:id="rId90"/>
  </p:sldIdLst>
  <p:sldSz cx="12192000" cy="6858000"/>
  <p:notesSz cx="7099300" cy="10234613"/>
  <p:custDataLst>
    <p:tags r:id="rId9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8FF"/>
    <a:srgbClr val="FF66CC"/>
    <a:srgbClr val="F8FFE7"/>
    <a:srgbClr val="E7EEFF"/>
    <a:srgbClr val="CEDDFE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5921" autoAdjust="0"/>
  </p:normalViewPr>
  <p:slideViewPr>
    <p:cSldViewPr snapToGrid="0">
      <p:cViewPr varScale="1">
        <p:scale>
          <a:sx n="74" d="100"/>
          <a:sy n="74" d="100"/>
        </p:scale>
        <p:origin x="8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6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gs" Target="tags/tag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87BD0F6-1195-4A82-9F35-B4DEADACE0BD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6B97F83-A7E4-4309-BBB9-0FD771D685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7F83-A7E4-4309-BBB9-0FD771D685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12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551B746-BAE8-4B47-B71B-F7978EF88C40}"/>
              </a:ext>
            </a:extLst>
          </p:cNvPr>
          <p:cNvSpPr/>
          <p:nvPr userDrawn="1"/>
        </p:nvSpPr>
        <p:spPr>
          <a:xfrm>
            <a:off x="0" y="1301750"/>
            <a:ext cx="12192000" cy="2127250"/>
          </a:xfrm>
          <a:prstGeom prst="rect">
            <a:avLst/>
          </a:prstGeom>
          <a:solidFill>
            <a:srgbClr val="1B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CEC40-A851-41DD-9074-FFCE23F8E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2C84F2-4ED9-43A2-B6E5-60338C8F9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5FB1A7-8642-4CA5-9132-1C7D354A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97F842-F8D3-4265-8326-1E0E1CC1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8D4F5E-0F7D-4174-8295-9DBCE6B1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907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002E5-3BA6-484E-91F3-7905F8E72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64EE16-73D9-4054-818A-EC8C2F94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251AA9-812B-4EAD-A8BB-1FA76A7F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2FB15C-7E35-4B05-8AD4-328459BC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EAC86C-31A2-40C8-B3E0-88A2EFA1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01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60E6F-9E47-4CE1-9E9B-B95D5DEC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05F5C0-8364-4815-8CE9-EFC3A133F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09973E-D082-43E1-AFD7-9D41936ED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F113D4-1B6F-4378-9A2A-EE8704BF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4E5054-BD19-4DE7-AF1D-4D58338A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12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22E5B-66BC-4566-BFB9-1835D933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E2FC3-5E02-4781-B611-D9203EC11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50079B-11EA-4C3C-AD06-9869AA834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FF1D95-BE41-4228-B0D3-7EEF6052B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21EEBB-867D-421A-BE5F-0D848687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84E83D-7704-4FC1-9690-728DC82E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88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6255D-7667-43CE-A866-8F76211E3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146CB9-7B2A-481C-AC46-F490DAF27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8D5C6C-9F15-49A8-822A-B611CEE1A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69095E-CF55-4AFE-A1CD-192844C0E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E8086E-2557-4F12-BE31-986B2FADD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88614C-04A0-4DB8-9273-E0BE54B1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CA4BC0-4E3B-4299-8D23-ED7CA4A4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B35CAC-E1F5-40B3-B193-EC3A8D49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529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4D91E-C3DB-4A25-B41E-F9DC92AA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328DBB-CEA8-45DE-A608-3C1C35A8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F45DAF-5750-463B-8D11-9FAAC386F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441C68-F0E8-4486-AA0D-BE1C789E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822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7B10D4-46A1-446C-BE99-E6FCFD00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BEA974-D135-4750-AEA9-509B3E3B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F35BA-0F62-4DD2-9CA3-C840DD2F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48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717" y="254763"/>
            <a:ext cx="11133083" cy="1325563"/>
          </a:xfrm>
        </p:spPr>
        <p:txBody>
          <a:bodyPr>
            <a:normAutofit/>
          </a:bodyPr>
          <a:lstStyle>
            <a:lvl1pPr algn="l">
              <a:defRPr sz="4800">
                <a:latin typeface="方正书宋简体" panose="03000509000000000000" pitchFamily="65" charset="-122"/>
                <a:ea typeface="方正书宋简体" panose="03000509000000000000" pitchFamily="65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820275" y="5822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01D27-17A1-46BC-90CA-69880C89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7E4711-D68E-4C56-ABAA-B85FD0BBE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A74DC-F6FA-41F8-A71D-40CAD1896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43897-53C1-4A0F-9E21-C8B96657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6BE341-93DB-47C7-8871-E4DE0494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B352E2-96F5-4148-B2BC-579E8D49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486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9F719-655B-448F-A2E2-73CF2254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2A2C24-6C4F-4707-966A-BC9DD376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918D5E-0B9B-4B2B-87AE-8DADCEFD3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CDBC10-0978-4246-971A-BD4621AE8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747D58-2A40-43FC-A19C-6BF209029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6F8D0A-1C8B-4FFB-AC97-6BB3BD2F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848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13A1-9F54-45C6-9884-39B4B02C5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529BB2-4C8F-4219-B016-A428A6A00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F9E2E8-E0C5-44B3-B4BD-1E7846D91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101E58-317E-476F-A9B3-911F93F4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AB5570-7AB2-4228-A66A-0DC16616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87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D20E11-4F7E-4EBF-A6D7-A14AF7117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887D8C-A15A-4972-8983-CB010F1B4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1B0A6-26D7-4661-9975-62CEBF7A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5E43B-892B-43EC-94C2-ADD724EF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F13E62-CD6E-4EA5-A1D6-3520A328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8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6766" y="315311"/>
            <a:ext cx="10515600" cy="928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5EFE6-38B8-46DC-8AAF-1949A41BB5A6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1C54A-11B8-4369-9E54-6965473343A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6E24E0-D1AB-409D-B496-DEF216D93432}"/>
              </a:ext>
            </a:extLst>
          </p:cNvPr>
          <p:cNvCxnSpPr>
            <a:cxnSpLocks/>
          </p:cNvCxnSpPr>
          <p:nvPr userDrawn="1"/>
        </p:nvCxnSpPr>
        <p:spPr>
          <a:xfrm>
            <a:off x="0" y="1422739"/>
            <a:ext cx="12192000" cy="0"/>
          </a:xfrm>
          <a:prstGeom prst="line">
            <a:avLst/>
          </a:prstGeom>
          <a:ln w="28575"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方正书宋简体" panose="03000509000000000000" pitchFamily="65" charset="-122"/>
          <a:ea typeface="方正书宋简体" panose="03000509000000000000" pitchFamily="65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86C6C-8BC4-43D8-A0B8-3A4C17D6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360E4F-80E1-44EB-AAAB-62DE985A2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A65111-DD70-45F7-8074-91B222B2C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F290E-95E2-45E8-A3B8-C7899E18C875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BB7DA-7898-4C74-A5B8-6328B044A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BC4472-5514-42B9-B9F2-71E9FF547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D52BE-A7AA-4DCB-B533-AD38EBC7E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043A672-6912-4D5E-BE9C-5A3CD9DB297A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524000" y="1584960"/>
            <a:ext cx="9144000" cy="1369060"/>
          </a:xfrm>
        </p:spPr>
        <p:txBody>
          <a:bodyPr anchor="b">
            <a:normAutofit/>
          </a:bodyPr>
          <a:lstStyle>
            <a:lvl1pPr algn="ctr">
              <a:defRPr sz="6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人</a:t>
            </a:r>
            <a:r>
              <a:rPr lang="en-US" altLang="zh-CN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</a:t>
            </a:r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工</a:t>
            </a:r>
            <a:r>
              <a:rPr lang="en-US" altLang="zh-CN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</a:t>
            </a:r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智</a:t>
            </a:r>
            <a:r>
              <a:rPr lang="en-US" altLang="zh-CN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</a:t>
            </a:r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能</a:t>
            </a:r>
            <a:r>
              <a:rPr lang="en-US" altLang="zh-CN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</a:t>
            </a:r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数 学 基 础</a:t>
            </a:r>
          </a:p>
        </p:txBody>
      </p:sp>
    </p:spTree>
    <p:extLst>
      <p:ext uri="{BB962C8B-B14F-4D97-AF65-F5344CB8AC3E}">
        <p14:creationId xmlns:p14="http://schemas.microsoft.com/office/powerpoint/2010/main" val="66650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AC193D-5E59-44FD-9392-61FFD28C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7" y="935202"/>
            <a:ext cx="11514286" cy="1771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81C81E-7727-44B0-B36D-F87A9FAB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" y="2483164"/>
            <a:ext cx="11552381" cy="4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2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5.1.4 </a:t>
            </a:r>
            <a:r>
              <a:rPr lang="zh-CN" altLang="en-US" dirty="0"/>
              <a:t>向量与数据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5D3F7-5A60-46F6-9FFD-E04152FE2D36}"/>
              </a:ext>
            </a:extLst>
          </p:cNvPr>
          <p:cNvSpPr txBox="1"/>
          <p:nvPr/>
        </p:nvSpPr>
        <p:spPr>
          <a:xfrm>
            <a:off x="443405" y="2096841"/>
            <a:ext cx="11305189" cy="2361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在机器学习中，对一个对象或事件的描述称为样本，反映样本某方面的表现或性质的事项称为特征或属性，特征的取值称为特征值，由样本组成的集合称为数据集。在数据集中，样本用向量表示，向量的维度可以看作样本的特征数。如经典的鸢尾花数据集，用萼片长度、萼片宽度、花瓣长度和花瓣宽度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4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个特征刻画鸢尾花，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4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个特征值组成一个样本，用四维行向量表示。如一个行向量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[5.1,3.5,1.4,0.2]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表示一个鸢尾花样本，则有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5.1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、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3.5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、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1.4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和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0.2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共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4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个特征值。</a:t>
            </a:r>
          </a:p>
        </p:txBody>
      </p:sp>
    </p:spTree>
    <p:extLst>
      <p:ext uri="{BB962C8B-B14F-4D97-AF65-F5344CB8AC3E}">
        <p14:creationId xmlns:p14="http://schemas.microsoft.com/office/powerpoint/2010/main" val="210560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矩阵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80B3A5-BB15-46AF-8F9E-691F26674992}"/>
              </a:ext>
            </a:extLst>
          </p:cNvPr>
          <p:cNvSpPr txBox="1"/>
          <p:nvPr/>
        </p:nvSpPr>
        <p:spPr>
          <a:xfrm>
            <a:off x="443405" y="2096841"/>
            <a:ext cx="11305189" cy="976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标量是一个数，向量是对标量的扩展，是一组数；矩阵是对向量的扩展，可看作一组向量。在图像处理、人工智能等领域，常用矩阵来表示和处理大量的数据。矩阵是线性代数中最有用的工具。</a:t>
            </a:r>
          </a:p>
        </p:txBody>
      </p:sp>
    </p:spTree>
    <p:extLst>
      <p:ext uri="{BB962C8B-B14F-4D97-AF65-F5344CB8AC3E}">
        <p14:creationId xmlns:p14="http://schemas.microsoft.com/office/powerpoint/2010/main" val="163158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矩阵的定义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B450E6-B948-4088-B3E8-2BFF6808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6" y="1777966"/>
            <a:ext cx="11266667" cy="3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6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512D5B-3831-4974-9F62-156C6EB4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14" y="863850"/>
            <a:ext cx="11228571" cy="495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E765B1-B655-4D07-9FE2-8A0B6468F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9" y="1359088"/>
            <a:ext cx="11752381" cy="4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15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30F2F8-154F-4D33-9136-B1284400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19" y="119476"/>
            <a:ext cx="11504762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71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矩阵与数据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AADE7A-5725-45F5-83C2-40771C3BC0EE}"/>
              </a:ext>
            </a:extLst>
          </p:cNvPr>
          <p:cNvSpPr txBox="1"/>
          <p:nvPr/>
        </p:nvSpPr>
        <p:spPr>
          <a:xfrm>
            <a:off x="443405" y="2096841"/>
            <a:ext cx="11305189" cy="976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矩阵的外观就是长方形的数表，生活中一些长方形的数表也可以看作矩阵，矩阵在日常生活、科学计算及机器学习中应用广泛。</a:t>
            </a:r>
          </a:p>
        </p:txBody>
      </p:sp>
    </p:spTree>
    <p:extLst>
      <p:ext uri="{BB962C8B-B14F-4D97-AF65-F5344CB8AC3E}">
        <p14:creationId xmlns:p14="http://schemas.microsoft.com/office/powerpoint/2010/main" val="269943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807BDC-EB08-4771-AD95-08D486D5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3" y="828904"/>
            <a:ext cx="11333333" cy="1038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E5BD3F-6015-485E-B1B4-CEA332472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61" y="1811820"/>
            <a:ext cx="11361905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9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D1344E-8F8F-46A3-BE9E-3486336C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0" y="1386143"/>
            <a:ext cx="11600000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4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18F2D6-0321-4B30-B97B-6C990459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733381"/>
            <a:ext cx="11619047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3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1A546-02F0-4F7B-9C9B-97F519A4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将研究对象形式化</a:t>
            </a:r>
            <a:r>
              <a:rPr lang="en-US" altLang="zh-CN" dirty="0"/>
              <a:t>——</a:t>
            </a:r>
            <a:r>
              <a:rPr lang="zh-CN" altLang="en-US" dirty="0"/>
              <a:t>线性代数基础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137FF-6411-4D70-B697-D96460A43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093"/>
            <a:ext cx="9582807" cy="506390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5.1 </a:t>
            </a:r>
            <a:r>
              <a:rPr lang="zh-CN" altLang="en-US" dirty="0"/>
              <a:t>向量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5.2 </a:t>
            </a:r>
            <a:r>
              <a:rPr lang="zh-CN" altLang="en-US" dirty="0"/>
              <a:t>矩阵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5.3 </a:t>
            </a:r>
            <a:r>
              <a:rPr lang="zh-CN" altLang="en-US" dirty="0"/>
              <a:t>矩阵和向量的创建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5.4 </a:t>
            </a:r>
            <a:r>
              <a:rPr lang="zh-CN" altLang="en-US" dirty="0"/>
              <a:t>特殊的矩阵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5.5 </a:t>
            </a:r>
            <a:r>
              <a:rPr lang="zh-CN" altLang="en-US" dirty="0"/>
              <a:t>矩阵基本操作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5.6 </a:t>
            </a:r>
            <a:r>
              <a:rPr lang="zh-CN" altLang="en-US" dirty="0"/>
              <a:t>转置矩阵和逆矩阵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5.7 </a:t>
            </a:r>
            <a:r>
              <a:rPr lang="zh-CN" altLang="en-US" dirty="0"/>
              <a:t>行列式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386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10A2B8-DC4F-4E6C-ACEB-C0C5FF3A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0" y="101353"/>
            <a:ext cx="11400000" cy="3123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D506BA-AF43-4ED3-95C4-0A60C196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0" y="3040075"/>
            <a:ext cx="11238095" cy="3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1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C0CD49C-16CC-483E-BF68-95DF7BF5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95" y="1009078"/>
            <a:ext cx="11523809" cy="1371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7BD949-9DDF-4116-8F9A-CF8063331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95" y="2380507"/>
            <a:ext cx="11342857" cy="2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07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67F0F2-3B65-405D-A250-B09F8B8F4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0" y="790905"/>
            <a:ext cx="11600000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7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B17429-25C6-486E-8E1D-C1BDDD40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9" y="725242"/>
            <a:ext cx="11180952" cy="4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75E9A2-9289-4E1F-813A-4F769728C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69" y="1182385"/>
            <a:ext cx="11257143" cy="23142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928EED-4D67-41BB-8B57-5A287385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896" y="1317749"/>
            <a:ext cx="3200000" cy="2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7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E56DA3-7B8F-41F5-B12F-2D5FE9F7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8" y="455655"/>
            <a:ext cx="11580952" cy="4180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758CF2-9D57-4FC2-A311-8C0698B0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95" y="1833762"/>
            <a:ext cx="3038095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1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矩阵和向量的创建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418193-260B-4757-A82D-752DA613D8A7}"/>
              </a:ext>
            </a:extLst>
          </p:cNvPr>
          <p:cNvSpPr txBox="1"/>
          <p:nvPr/>
        </p:nvSpPr>
        <p:spPr>
          <a:xfrm>
            <a:off x="443405" y="2096841"/>
            <a:ext cx="11305189" cy="2361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库是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Python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的一种开源的数值计算扩展，提供很多高效的数值编程工具。它的数组计算，是矩阵操作必不可少的包。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库可用于存储和处理大型矩阵，比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Python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自身的嵌套列表结构要高效得多（该结构也可以表示矩阵）。</a:t>
            </a:r>
          </a:p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在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Python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中使用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库，首先需要安装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库，导入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库之后，就可以使用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库中的方法。</a:t>
            </a:r>
          </a:p>
        </p:txBody>
      </p:sp>
    </p:spTree>
    <p:extLst>
      <p:ext uri="{BB962C8B-B14F-4D97-AF65-F5344CB8AC3E}">
        <p14:creationId xmlns:p14="http://schemas.microsoft.com/office/powerpoint/2010/main" val="3994911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NumPy </a:t>
            </a:r>
            <a:r>
              <a:rPr lang="zh-CN" altLang="en-US" dirty="0"/>
              <a:t>库的安装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DAC97D-BE32-4B32-A157-E07220E43D19}"/>
              </a:ext>
            </a:extLst>
          </p:cNvPr>
          <p:cNvSpPr txBox="1"/>
          <p:nvPr/>
        </p:nvSpPr>
        <p:spPr>
          <a:xfrm>
            <a:off x="443405" y="2096841"/>
            <a:ext cx="11305189" cy="515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Windows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环境下，输入以下命令进行安装。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1D2AB1-AF9B-4356-B7FD-745D2F586764}"/>
              </a:ext>
            </a:extLst>
          </p:cNvPr>
          <p:cNvSpPr txBox="1"/>
          <p:nvPr/>
        </p:nvSpPr>
        <p:spPr>
          <a:xfrm>
            <a:off x="443405" y="2933513"/>
            <a:ext cx="11305189" cy="5150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pip install 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</a:t>
            </a:r>
            <a:endParaRPr lang="zh-CN" altLang="en-US" sz="2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888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NumPy </a:t>
            </a:r>
            <a:r>
              <a:rPr lang="zh-CN" altLang="en-US" dirty="0"/>
              <a:t>库的导入和使用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DB9FD3-BD50-45F7-9A59-4437E2046660}"/>
              </a:ext>
            </a:extLst>
          </p:cNvPr>
          <p:cNvSpPr txBox="1"/>
          <p:nvPr/>
        </p:nvSpPr>
        <p:spPr>
          <a:xfrm>
            <a:off x="443405" y="2096841"/>
            <a:ext cx="11305189" cy="515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导入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库的方式有以下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3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种，第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3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种方式最为常用。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706E7A-FEC9-4E51-8BCB-2D0FB976CCFC}"/>
              </a:ext>
            </a:extLst>
          </p:cNvPr>
          <p:cNvSpPr txBox="1"/>
          <p:nvPr/>
        </p:nvSpPr>
        <p:spPr>
          <a:xfrm>
            <a:off x="279508" y="2807389"/>
            <a:ext cx="11632981" cy="143834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1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from 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import * #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导入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的所有函数。</a:t>
            </a:r>
          </a:p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2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import 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#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这个方式使用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的函数时，需要以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开头。</a:t>
            </a:r>
          </a:p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3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import 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as np #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这个方式使用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的函数时，需要以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np.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开头。</a:t>
            </a:r>
          </a:p>
        </p:txBody>
      </p:sp>
    </p:spTree>
    <p:extLst>
      <p:ext uri="{BB962C8B-B14F-4D97-AF65-F5344CB8AC3E}">
        <p14:creationId xmlns:p14="http://schemas.microsoft.com/office/powerpoint/2010/main" val="334937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5.3.3 </a:t>
            </a:r>
            <a:r>
              <a:rPr lang="zh-CN" altLang="en-US" dirty="0"/>
              <a:t>矩阵的创建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63B780-33B5-4B07-98F7-D2F3435929C4}"/>
              </a:ext>
            </a:extLst>
          </p:cNvPr>
          <p:cNvSpPr txBox="1"/>
          <p:nvPr/>
        </p:nvSpPr>
        <p:spPr>
          <a:xfrm>
            <a:off x="443405" y="2096841"/>
            <a:ext cx="11305189" cy="390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中常采用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matrix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（矩阵）和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（数组）表示矩阵，主要区别如下。</a:t>
            </a:r>
          </a:p>
          <a:p>
            <a:pPr indent="612000" algn="l">
              <a:lnSpc>
                <a:spcPct val="150000"/>
              </a:lnSpc>
            </a:pP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1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matrix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是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的分支，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matrix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和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基本上通用，但在大部分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Python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程序里，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更为常用，因为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更灵活，速度更快。官方文档建议使用二维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代替矩阵进行矩阵运算。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的优势在于不仅可以表示二维数组，还能表示三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四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五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,…,n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维数组。</a:t>
            </a:r>
          </a:p>
          <a:p>
            <a:pPr indent="612000" algn="l">
              <a:lnSpc>
                <a:spcPct val="150000"/>
              </a:lnSpc>
            </a:pP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2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中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 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的类型是</a:t>
            </a:r>
            <a:r>
              <a:rPr lang="en-US" altLang="zh-CN" sz="24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numpy.ndarray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，由相同类型的元素组成。下文内容中创建的二维</a:t>
            </a:r>
            <a:r>
              <a:rPr lang="en-US" altLang="zh-CN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</a:t>
            </a:r>
            <a:r>
              <a: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，统称为矩阵。</a:t>
            </a:r>
          </a:p>
        </p:txBody>
      </p:sp>
    </p:spTree>
    <p:extLst>
      <p:ext uri="{BB962C8B-B14F-4D97-AF65-F5344CB8AC3E}">
        <p14:creationId xmlns:p14="http://schemas.microsoft.com/office/powerpoint/2010/main" val="429273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20645CE-8814-49FF-A575-8AD70E4FFBDA}"/>
              </a:ext>
            </a:extLst>
          </p:cNvPr>
          <p:cNvSpPr txBox="1"/>
          <p:nvPr/>
        </p:nvSpPr>
        <p:spPr>
          <a:xfrm>
            <a:off x="365028" y="163388"/>
            <a:ext cx="11305189" cy="1900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1.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直接定义</a:t>
            </a:r>
          </a:p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根据给出的具体数据创建矩阵，将一切序列型的对象（包括其他数组）作为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np.array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()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函数的传入数据，进而产生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数组。以二维列表或元组作为参数创建的二维数组即矩阵。如果传递的是多层嵌套序列，将创建多维数组。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5C43B6-50EB-4807-93E4-66389B03007C}"/>
              </a:ext>
            </a:extLst>
          </p:cNvPr>
          <p:cNvSpPr txBox="1"/>
          <p:nvPr/>
        </p:nvSpPr>
        <p:spPr>
          <a:xfrm>
            <a:off x="313141" y="1954351"/>
            <a:ext cx="11408961" cy="411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2. </a:t>
            </a: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间接创建</a:t>
            </a:r>
            <a:endParaRPr lang="en-US" altLang="zh-CN" sz="22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 indent="612000" algn="l">
              <a:lnSpc>
                <a:spcPct val="150000"/>
              </a:lnSpc>
            </a:pP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1</a:t>
            </a: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）随机生成矩阵元素。</a:t>
            </a:r>
          </a:p>
          <a:p>
            <a:pPr indent="612000" algn="l">
              <a:lnSpc>
                <a:spcPct val="150000"/>
              </a:lnSpc>
            </a:pP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在机器学习中，常常会用随机数作为参数的数值，</a:t>
            </a:r>
            <a:r>
              <a: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中可以利用</a:t>
            </a:r>
            <a:r>
              <a:rPr lang="en-US" altLang="zh-CN" sz="22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np.random.random</a:t>
            </a:r>
            <a:r>
              <a: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() </a:t>
            </a: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函数和</a:t>
            </a:r>
            <a:r>
              <a:rPr lang="en-US" altLang="zh-CN" sz="22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np.random.randint</a:t>
            </a:r>
            <a:r>
              <a: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() </a:t>
            </a: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函数分别随机生成矩阵中指定范围的浮点数和整数。</a:t>
            </a:r>
            <a:endParaRPr lang="en-US" altLang="zh-CN" sz="22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 indent="612000" algn="l">
              <a:lnSpc>
                <a:spcPct val="150000"/>
              </a:lnSpc>
            </a:pP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2</a:t>
            </a: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</a:t>
            </a:r>
            <a:r>
              <a: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reshape() </a:t>
            </a: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函数通过改变矩阵的大小来创建新矩阵，其参数为一个正整数的元组，分别代表行数和列数。</a:t>
            </a:r>
            <a:endParaRPr lang="en-US" altLang="zh-CN" sz="22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 indent="612000" algn="l">
              <a:lnSpc>
                <a:spcPct val="150000"/>
              </a:lnSpc>
            </a:pPr>
            <a:r>
              <a: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3. </a:t>
            </a: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矩阵元素的存取操作</a:t>
            </a:r>
          </a:p>
          <a:p>
            <a:pPr indent="612000" algn="l">
              <a:lnSpc>
                <a:spcPct val="150000"/>
              </a:lnSpc>
            </a:pPr>
            <a:r>
              <a: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Python </a:t>
            </a: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中矩阵的下标是从</a:t>
            </a:r>
            <a:r>
              <a: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0 </a:t>
            </a: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开始的，通过指定矩阵的下标，可实现存取对应的矩阵数据。</a:t>
            </a:r>
          </a:p>
        </p:txBody>
      </p:sp>
    </p:spTree>
    <p:extLst>
      <p:ext uri="{BB962C8B-B14F-4D97-AF65-F5344CB8AC3E}">
        <p14:creationId xmlns:p14="http://schemas.microsoft.com/office/powerpoint/2010/main" val="395256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23246F7-F5E4-4673-8BAC-A76FFAF33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093"/>
            <a:ext cx="9582807" cy="50639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5.8 </a:t>
            </a:r>
            <a:r>
              <a:rPr lang="zh-CN" altLang="en-US" dirty="0"/>
              <a:t>矩阵的秩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5.9 </a:t>
            </a:r>
            <a:r>
              <a:rPr lang="zh-CN" altLang="en-US" dirty="0"/>
              <a:t>内积与正交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5.10 </a:t>
            </a:r>
            <a:r>
              <a:rPr lang="zh-CN" altLang="en-US" dirty="0"/>
              <a:t>综合实例</a:t>
            </a:r>
            <a:r>
              <a:rPr lang="en-US" altLang="zh-CN" dirty="0"/>
              <a:t>——</a:t>
            </a:r>
            <a:r>
              <a:rPr lang="zh-CN" altLang="en-US" dirty="0"/>
              <a:t>线性代数在实际问题中的应用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5.11 </a:t>
            </a:r>
            <a:r>
              <a:rPr lang="zh-CN" altLang="en-US" dirty="0"/>
              <a:t>高手点拨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5.12 </a:t>
            </a:r>
            <a:r>
              <a:rPr lang="zh-CN" altLang="en-US" dirty="0"/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202193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5.3.4 </a:t>
            </a:r>
            <a:r>
              <a:rPr lang="zh-CN" altLang="en-US" dirty="0"/>
              <a:t>向量的创建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2EC7D8-B452-4278-BDD3-F8F411D67337}"/>
              </a:ext>
            </a:extLst>
          </p:cNvPr>
          <p:cNvSpPr txBox="1"/>
          <p:nvPr/>
        </p:nvSpPr>
        <p:spPr>
          <a:xfrm>
            <a:off x="443405" y="1580326"/>
            <a:ext cx="11305189" cy="3746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1.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直接创建</a:t>
            </a:r>
          </a:p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直接将数据以排列好的行列向量形式传递给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array()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函数。</a:t>
            </a:r>
            <a:endParaRPr lang="en-US" altLang="zh-CN" sz="2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 indent="612000" algn="l">
              <a:lnSpc>
                <a:spcPct val="150000"/>
              </a:lnSpc>
            </a:pP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2.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随机生成向量元素</a:t>
            </a:r>
          </a:p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利用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np.random.random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((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1,n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))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函数或者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np.random.random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((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n,1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))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函数创建元素值为随机浮点数的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维行向量或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维列向量，利用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np.random.randint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()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函数创建元素值为整数的行向量或列向量。</a:t>
            </a:r>
            <a:endParaRPr lang="en-US" altLang="zh-CN" sz="2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 indent="612000" algn="l">
              <a:lnSpc>
                <a:spcPct val="150000"/>
              </a:lnSpc>
            </a:pP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3.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通过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reshape()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函数生成向量</a:t>
            </a:r>
          </a:p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首先以列表或元组给出向量的分量值，然后通过</a:t>
            </a:r>
            <a:r>
              <a:rPr lang="en-US" altLang="zh-CN" sz="200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np.array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()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函数生成一维数组，再通过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reshape()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函数中的数组创建指定维度的行向量或列向量。</a:t>
            </a:r>
          </a:p>
        </p:txBody>
      </p:sp>
    </p:spTree>
    <p:extLst>
      <p:ext uri="{BB962C8B-B14F-4D97-AF65-F5344CB8AC3E}">
        <p14:creationId xmlns:p14="http://schemas.microsoft.com/office/powerpoint/2010/main" val="77332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 </a:t>
            </a:r>
            <a:r>
              <a:rPr lang="zh-CN" altLang="en-US" dirty="0"/>
              <a:t>特殊的矩阵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5D84B5-6253-421B-9838-B94EF4DE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29" y="2207507"/>
            <a:ext cx="10828571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49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F70980-A373-4F3F-8F3B-D8FBA3F9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10" y="1003408"/>
            <a:ext cx="10952381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5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AF4295-9BDA-4612-B86F-9DF93AFB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7" y="774436"/>
            <a:ext cx="11257143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1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01840C-CDF0-4723-BF47-0E6F6AD7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4" y="398701"/>
            <a:ext cx="11276190" cy="47047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2F7260-C2BA-4257-BBE6-ECDFF6B47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2" y="5103463"/>
            <a:ext cx="10161905" cy="5238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3CCE50-1710-443D-A737-753B8FD3B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40" y="5627273"/>
            <a:ext cx="10266667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78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19D268-31A2-458A-BED2-AB91D7CE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78" y="1109515"/>
            <a:ext cx="10733333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19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9DD392-F064-4732-BB5B-14577FB68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8" y="839889"/>
            <a:ext cx="11323809" cy="3380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5B0AA4-6198-4E54-9518-44C26848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0" y="4260255"/>
            <a:ext cx="11342857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44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D940EF-CA26-4798-84BC-C61810A8E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0" y="985251"/>
            <a:ext cx="10847619" cy="3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8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BD8159-97CE-4744-87EB-1B7902F9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9" y="1110673"/>
            <a:ext cx="10342857" cy="302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A40023-2E23-45F0-A4B3-D717AB67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" y="4139244"/>
            <a:ext cx="1146666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2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 </a:t>
            </a:r>
            <a:r>
              <a:rPr lang="zh-CN" altLang="en-US" dirty="0"/>
              <a:t>矩阵基本操作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C9106C-B5FA-429F-8BAC-1C77D8BC3B49}"/>
              </a:ext>
            </a:extLst>
          </p:cNvPr>
          <p:cNvSpPr txBox="1"/>
          <p:nvPr/>
        </p:nvSpPr>
        <p:spPr>
          <a:xfrm>
            <a:off x="443405" y="1931378"/>
            <a:ext cx="11305189" cy="157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当将数据用矩阵表示后，可以实现矩阵之间的相互运算。矩阵常见的操作有加减法运算、数乘、乘法、乘方等运算，但是没有除法运算。这些运算都有严格的定义，在机器学习中会经常用到。</a:t>
            </a:r>
          </a:p>
        </p:txBody>
      </p:sp>
    </p:spTree>
    <p:extLst>
      <p:ext uri="{BB962C8B-B14F-4D97-AF65-F5344CB8AC3E}">
        <p14:creationId xmlns:p14="http://schemas.microsoft.com/office/powerpoint/2010/main" val="276283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向量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2D986E-AA74-408B-83D4-F63EF86362B7}"/>
              </a:ext>
            </a:extLst>
          </p:cNvPr>
          <p:cNvSpPr txBox="1"/>
          <p:nvPr/>
        </p:nvSpPr>
        <p:spPr>
          <a:xfrm>
            <a:off x="443405" y="2096841"/>
            <a:ext cx="11305189" cy="1900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向量是线性代数最基础、最根源的组成部分，也是机器学习的基础数据表示形式。机器学习中的投影、降维等概念，都是在向量的基础上实现的。线性代数通过将研究对象拓展到向量，对多维的数据进行统一研究，进而演化出一套计算的方法，使我们可以非常方便地研究和解决真实世界中的问题。</a:t>
            </a:r>
          </a:p>
        </p:txBody>
      </p:sp>
    </p:spTree>
    <p:extLst>
      <p:ext uri="{BB962C8B-B14F-4D97-AF65-F5344CB8AC3E}">
        <p14:creationId xmlns:p14="http://schemas.microsoft.com/office/powerpoint/2010/main" val="404024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5.5.1 </a:t>
            </a:r>
            <a:r>
              <a:rPr lang="zh-CN" altLang="en-US" dirty="0"/>
              <a:t>矩阵的加减法运算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49549-1A41-4BBB-B43F-2667F9CF4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2038524"/>
            <a:ext cx="10885714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03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5.5.2 </a:t>
            </a:r>
            <a:r>
              <a:rPr lang="zh-CN" altLang="en-US" dirty="0"/>
              <a:t>矩阵的数乘运算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69C57B-2073-41D2-BC30-36FC7901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5" y="1886806"/>
            <a:ext cx="10838095" cy="5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CD13A9-7EAD-40C9-A3F1-FB49A857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09" y="2448711"/>
            <a:ext cx="11152381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5.5.3 </a:t>
            </a:r>
            <a:r>
              <a:rPr lang="zh-CN" altLang="en-US" dirty="0"/>
              <a:t>矩阵的乘法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ACBF13-E3A2-4095-8D54-A9E5CBB8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81" y="1707999"/>
            <a:ext cx="11314286" cy="4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43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88EE4C-64BA-40CB-B170-D3052BE2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76" y="763509"/>
            <a:ext cx="11466667" cy="3123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AB7FE4-62B0-4F6A-BC82-292F21AA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14" y="3887318"/>
            <a:ext cx="11628571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12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344C27-56C3-4344-AA6D-F2D55775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3" y="982764"/>
            <a:ext cx="11533333" cy="7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D4DC7E-C30F-454D-BCF2-B22A8ABD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3" y="2005398"/>
            <a:ext cx="11685714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5.5.4 </a:t>
            </a:r>
            <a:r>
              <a:rPr lang="zh-CN" altLang="en-US" dirty="0"/>
              <a:t>矩阵和向量的乘法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8ECDF9-5679-44A4-A5BD-869D8CED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0" y="1969674"/>
            <a:ext cx="11400000" cy="21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E73EEE-69DC-4769-8766-383B273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8" y="4278070"/>
            <a:ext cx="11304762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90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5.5.5 </a:t>
            </a:r>
            <a:r>
              <a:rPr lang="zh-CN" altLang="en-US" dirty="0"/>
              <a:t>矩阵的乘方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EC6149D-0A20-4303-94CC-5DA9812B6015}"/>
              </a:ext>
            </a:extLst>
          </p:cNvPr>
          <p:cNvSpPr txBox="1"/>
          <p:nvPr/>
        </p:nvSpPr>
        <p:spPr>
          <a:xfrm>
            <a:off x="443405" y="1931378"/>
            <a:ext cx="11305189" cy="281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只有方阵才能进行乘方运算，</a:t>
            </a:r>
            <a:r>
              <a:rPr lang="en-US" altLang="zh-CN" sz="24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</a:t>
            </a:r>
            <a:r>
              <a:rPr lang="en-US" altLang="zh-CN" sz="8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1</a:t>
            </a:r>
            <a:r>
              <a:rPr lang="en-US" altLang="zh-CN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=</a:t>
            </a:r>
            <a:r>
              <a:rPr lang="en-US" altLang="zh-CN" sz="24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，</a:t>
            </a:r>
            <a:r>
              <a:rPr lang="en-US" altLang="zh-CN" sz="2400" b="1" i="1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</a:t>
            </a:r>
            <a:r>
              <a:rPr lang="en-US" altLang="zh-CN" sz="800" b="0" i="0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2</a:t>
            </a:r>
            <a:r>
              <a:rPr lang="en-US" altLang="zh-CN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=</a:t>
            </a:r>
            <a:r>
              <a:rPr lang="en-US" altLang="zh-CN" sz="24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AA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，</a:t>
            </a:r>
            <a:r>
              <a:rPr lang="en-US" altLang="zh-CN" sz="2400" b="1" i="1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</a:t>
            </a:r>
            <a:r>
              <a:rPr lang="en-US" altLang="zh-CN" sz="800" b="0" i="1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k</a:t>
            </a:r>
            <a:r>
              <a:rPr lang="en-US" altLang="zh-CN" sz="800" b="0" i="0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+1</a:t>
            </a:r>
            <a:r>
              <a:rPr lang="en-US" altLang="zh-CN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=</a:t>
            </a:r>
            <a:r>
              <a:rPr lang="en-US" altLang="zh-CN" sz="2400" b="1" i="1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</a:t>
            </a:r>
            <a:r>
              <a:rPr lang="en-US" altLang="zh-CN" sz="800" b="0" i="1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k</a:t>
            </a:r>
            <a:r>
              <a:rPr lang="en-US" altLang="zh-CN" sz="2400" b="1" i="1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</a:t>
            </a:r>
            <a:r>
              <a:rPr lang="en-US" altLang="zh-CN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=</a:t>
            </a:r>
            <a:r>
              <a:rPr lang="en-US" altLang="zh-CN" sz="2400" b="1" i="1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AA</a:t>
            </a:r>
            <a:r>
              <a:rPr lang="en-US" altLang="zh-CN" sz="800" b="0" i="1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k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，</a:t>
            </a:r>
            <a:r>
              <a:rPr lang="en-US" altLang="zh-CN" sz="2400" b="0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k 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为正整数，</a:t>
            </a:r>
            <a:r>
              <a:rPr lang="en-US" altLang="zh-CN" sz="24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</a:t>
            </a:r>
            <a:r>
              <a:rPr lang="en-US" altLang="zh-CN" sz="800" b="0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k 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就是</a:t>
            </a:r>
            <a:r>
              <a:rPr lang="en-US" altLang="zh-CN" sz="2400" b="0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k 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个</a:t>
            </a:r>
            <a:r>
              <a:rPr lang="en-US" altLang="zh-CN" sz="24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相乘。</a:t>
            </a:r>
          </a:p>
          <a:p>
            <a:pPr indent="612000" algn="l">
              <a:lnSpc>
                <a:spcPct val="150000"/>
              </a:lnSpc>
            </a:pP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对</a:t>
            </a:r>
            <a:r>
              <a:rPr lang="en-US" altLang="zh-CN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 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类型，矩阵的乘方需要通过多次</a:t>
            </a:r>
            <a:r>
              <a:rPr lang="en-US" altLang="zh-CN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dot 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运算得到。对</a:t>
            </a:r>
            <a:r>
              <a:rPr lang="en-US" altLang="zh-CN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matrix 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类型，可以通过**</a:t>
            </a:r>
            <a:r>
              <a:rPr lang="en-US" altLang="zh-CN" sz="2400" b="0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 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得到，但要求必须是方阵；对</a:t>
            </a:r>
            <a:r>
              <a:rPr lang="en-US" altLang="zh-CN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array 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类型，**</a:t>
            </a:r>
            <a:r>
              <a:rPr lang="en-US" altLang="zh-CN" sz="2400" b="0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 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是每个元素的</a:t>
            </a:r>
            <a:r>
              <a:rPr lang="en-US" altLang="zh-CN" sz="2400" b="0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 </a:t>
            </a:r>
            <a:r>
              <a:rPr lang="zh-CN" altLang="en-US" sz="24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次方，不要求是方阵。</a:t>
            </a:r>
          </a:p>
        </p:txBody>
      </p:sp>
    </p:spTree>
    <p:extLst>
      <p:ext uri="{BB962C8B-B14F-4D97-AF65-F5344CB8AC3E}">
        <p14:creationId xmlns:p14="http://schemas.microsoft.com/office/powerpoint/2010/main" val="3642258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 </a:t>
            </a:r>
            <a:r>
              <a:rPr lang="zh-CN" altLang="en-US" dirty="0"/>
              <a:t>转置矩阵和逆矩阵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B025E8-0201-4BE7-B3CF-06108AFDB705}"/>
              </a:ext>
            </a:extLst>
          </p:cNvPr>
          <p:cNvSpPr txBox="1"/>
          <p:nvPr/>
        </p:nvSpPr>
        <p:spPr>
          <a:xfrm>
            <a:off x="443405" y="1931378"/>
            <a:ext cx="11305189" cy="557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zh-CN" altLang="en-US" sz="2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在机器学习中，转置矩阵和逆矩阵是常用到的两个操作。</a:t>
            </a:r>
          </a:p>
        </p:txBody>
      </p:sp>
    </p:spTree>
    <p:extLst>
      <p:ext uri="{BB962C8B-B14F-4D97-AF65-F5344CB8AC3E}">
        <p14:creationId xmlns:p14="http://schemas.microsoft.com/office/powerpoint/2010/main" val="1717319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5.6.1 </a:t>
            </a:r>
            <a:r>
              <a:rPr lang="zh-CN" altLang="en-US" dirty="0"/>
              <a:t>转置矩阵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7CAE0-A019-4C3D-84D6-D8449D1CDEA8}"/>
              </a:ext>
            </a:extLst>
          </p:cNvPr>
          <p:cNvSpPr txBox="1"/>
          <p:nvPr/>
        </p:nvSpPr>
        <p:spPr>
          <a:xfrm>
            <a:off x="443405" y="1931378"/>
            <a:ext cx="11305189" cy="2251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zh-CN" altLang="en-US" sz="2400" b="0" i="0" u="none" strike="noStrike" baseline="0" dirty="0">
                <a:latin typeface="FZSSJW--GB1-0"/>
              </a:rPr>
              <a:t>矩阵</a:t>
            </a:r>
            <a:r>
              <a:rPr lang="en-US" altLang="zh-CN" sz="2400" b="1" i="1" u="none" strike="noStrike" baseline="0" dirty="0">
                <a:latin typeface="TimesNewRomanPS-BoldItalicMT"/>
              </a:rPr>
              <a:t>A </a:t>
            </a:r>
            <a:r>
              <a:rPr lang="zh-CN" altLang="en-US" sz="2400" b="0" i="0" u="none" strike="noStrike" baseline="0" dirty="0">
                <a:latin typeface="FZSSJW--GB1-0"/>
              </a:rPr>
              <a:t>的行和列互相交换所产生的矩阵称为</a:t>
            </a:r>
            <a:r>
              <a:rPr lang="en-US" altLang="zh-CN" sz="2400" b="1" i="1" u="none" strike="noStrike" baseline="0" dirty="0">
                <a:latin typeface="TimesNewRomanPS-BoldItalicMT"/>
              </a:rPr>
              <a:t>A </a:t>
            </a:r>
            <a:r>
              <a:rPr lang="zh-CN" altLang="en-US" sz="2400" b="0" i="0" u="none" strike="noStrike" baseline="0" dirty="0">
                <a:latin typeface="FZSSJW--GB1-0"/>
              </a:rPr>
              <a:t>的转置矩阵，记为</a:t>
            </a:r>
            <a:r>
              <a:rPr lang="en-US" altLang="zh-CN" sz="2400" b="1" i="1" u="none" strike="noStrike" baseline="0" dirty="0">
                <a:latin typeface="TimesNewRomanPS-BoldItalicMT"/>
              </a:rPr>
              <a:t>A</a:t>
            </a:r>
            <a:r>
              <a:rPr lang="en-US" altLang="zh-CN" sz="2400" b="0" i="0" u="none" strike="noStrike" baseline="30000" dirty="0">
                <a:latin typeface="TimesNewRomanPSMT"/>
              </a:rPr>
              <a:t>T</a:t>
            </a:r>
            <a:r>
              <a:rPr lang="zh-CN" altLang="en-US" sz="2400" b="0" i="0" u="none" strike="noStrike" baseline="0" dirty="0">
                <a:latin typeface="FZSSJW--GB1-0"/>
              </a:rPr>
              <a:t>，该运算称为矩阵的转置运算，其实质就是将矩阵的行变为列，列变为行。</a:t>
            </a:r>
            <a:endParaRPr lang="en-US" altLang="zh-CN" sz="2400" b="0" i="0" u="none" strike="noStrike" baseline="0" dirty="0">
              <a:latin typeface="FZSSJW--GB1-0"/>
            </a:endParaRPr>
          </a:p>
          <a:p>
            <a:pPr indent="612000" algn="l">
              <a:lnSpc>
                <a:spcPct val="150000"/>
              </a:lnSpc>
            </a:pPr>
            <a:r>
              <a:rPr lang="zh-CN" altLang="en-US" sz="2400" b="0" i="0" u="none" strike="noStrike" baseline="0" dirty="0">
                <a:latin typeface="FZSSJW--GB1-0"/>
              </a:rPr>
              <a:t>（</a:t>
            </a:r>
            <a:r>
              <a:rPr lang="en-US" altLang="zh-CN" sz="2400" b="0" i="0" u="none" strike="noStrike" baseline="0" dirty="0">
                <a:latin typeface="FZSSJW--GB1-0"/>
              </a:rPr>
              <a:t>1</a:t>
            </a:r>
            <a:r>
              <a:rPr lang="zh-CN" altLang="en-US" sz="2400" b="0" i="0" u="none" strike="noStrike" baseline="0" dirty="0">
                <a:latin typeface="FZSSJW--GB1-0"/>
              </a:rPr>
              <a:t>）在</a:t>
            </a:r>
            <a:r>
              <a:rPr lang="en-US" altLang="zh-CN" sz="2400" b="0" i="0" u="none" strike="noStrike" baseline="0" dirty="0">
                <a:latin typeface="FZSSJW--GB1-0"/>
              </a:rPr>
              <a:t>NumPy </a:t>
            </a:r>
            <a:r>
              <a:rPr lang="zh-CN" altLang="en-US" sz="2400" b="0" i="0" u="none" strike="noStrike" baseline="0" dirty="0">
                <a:latin typeface="FZSSJW--GB1-0"/>
              </a:rPr>
              <a:t>中，可以使用</a:t>
            </a:r>
            <a:r>
              <a:rPr lang="en-US" altLang="zh-CN" sz="2400" b="0" i="0" u="none" strike="noStrike" baseline="0" dirty="0" err="1">
                <a:latin typeface="FZSSJW--GB1-0"/>
              </a:rPr>
              <a:t>np.transpose</a:t>
            </a:r>
            <a:r>
              <a:rPr lang="en-US" altLang="zh-CN" sz="2400" b="0" i="0" u="none" strike="noStrike" baseline="0" dirty="0">
                <a:latin typeface="FZSSJW--GB1-0"/>
              </a:rPr>
              <a:t>() </a:t>
            </a:r>
            <a:r>
              <a:rPr lang="zh-CN" altLang="en-US" sz="2400" b="0" i="0" u="none" strike="noStrike" baseline="0" dirty="0">
                <a:latin typeface="FZSSJW--GB1-0"/>
              </a:rPr>
              <a:t>函数和</a:t>
            </a:r>
            <a:r>
              <a:rPr lang="en-US" altLang="zh-CN" sz="2400" b="0" i="0" u="none" strike="noStrike" baseline="0" dirty="0">
                <a:latin typeface="FZSSJW--GB1-0"/>
              </a:rPr>
              <a:t>T </a:t>
            </a:r>
            <a:r>
              <a:rPr lang="zh-CN" altLang="en-US" sz="2400" b="0" i="0" u="none" strike="noStrike" baseline="0" dirty="0">
                <a:latin typeface="FZSSJW--GB1-0"/>
              </a:rPr>
              <a:t>属性实现转置运算，结果相同。</a:t>
            </a:r>
          </a:p>
        </p:txBody>
      </p:sp>
    </p:spTree>
    <p:extLst>
      <p:ext uri="{BB962C8B-B14F-4D97-AF65-F5344CB8AC3E}">
        <p14:creationId xmlns:p14="http://schemas.microsoft.com/office/powerpoint/2010/main" val="311943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A9876F-CA06-4CB2-A11A-1166A531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" y="666489"/>
            <a:ext cx="10837227" cy="29309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B25B09-A503-4D4E-801E-7E53D2886856}"/>
              </a:ext>
            </a:extLst>
          </p:cNvPr>
          <p:cNvSpPr txBox="1"/>
          <p:nvPr/>
        </p:nvSpPr>
        <p:spPr>
          <a:xfrm>
            <a:off x="1470859" y="3809818"/>
            <a:ext cx="9237245" cy="157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3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）利用矩阵的转置，可以创建对称矩阵。</a:t>
            </a:r>
            <a:endParaRPr lang="en-US" altLang="zh-CN" sz="2200" b="0" i="0" u="none" strike="noStrike" baseline="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4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）通过验证</a:t>
            </a:r>
            <a:r>
              <a:rPr lang="en-US" altLang="zh-CN" sz="22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=</a:t>
            </a:r>
            <a:r>
              <a:rPr lang="en-US" altLang="zh-CN" sz="22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A </a:t>
            </a:r>
            <a:r>
              <a:rPr lang="en-US" altLang="zh-CN" sz="2200" b="0" i="0" u="none" strike="noStrike" baseline="30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T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，判断</a:t>
            </a:r>
            <a:r>
              <a:rPr lang="en-US" altLang="zh-CN" sz="22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是否为对称矩阵。</a:t>
            </a:r>
            <a:endParaRPr lang="en-US" altLang="zh-CN" sz="2200" b="0" i="0" u="none" strike="noStrike" baseline="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5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）利用矩阵的转置，可以用行向量生成列向量。</a:t>
            </a:r>
          </a:p>
        </p:txBody>
      </p:sp>
    </p:spTree>
    <p:extLst>
      <p:ext uri="{BB962C8B-B14F-4D97-AF65-F5344CB8AC3E}">
        <p14:creationId xmlns:p14="http://schemas.microsoft.com/office/powerpoint/2010/main" val="237424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5.1.1 </a:t>
            </a:r>
            <a:r>
              <a:rPr lang="zh-CN" altLang="en-US" dirty="0"/>
              <a:t>标量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5421AF-699C-4C0F-B0F1-AFB840E2A925}"/>
              </a:ext>
            </a:extLst>
          </p:cNvPr>
          <p:cNvSpPr txBox="1"/>
          <p:nvPr/>
        </p:nvSpPr>
        <p:spPr>
          <a:xfrm>
            <a:off x="443405" y="2096841"/>
            <a:ext cx="11305189" cy="143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12000" algn="l">
              <a:lnSpc>
                <a:spcPct val="150000"/>
              </a:lnSpc>
            </a:pP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标量也称为“无向量”，是用一个单独的数表示其数值的大小（可以有正负之分），可以是实数或复数，一般用小写的变量名称表示。例如，用</a:t>
            </a:r>
            <a:r>
              <a:rPr lang="en-US" altLang="zh-CN" sz="2000" i="1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s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表示行走的距离，用</a:t>
            </a:r>
            <a:r>
              <a:rPr lang="en-US" altLang="zh-CN" sz="2000" i="1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k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表示直线的斜率，用</a:t>
            </a:r>
            <a:r>
              <a:rPr lang="en-US" altLang="zh-CN" sz="2000" i="1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表示数组中元素的数目，</a:t>
            </a:r>
            <a:r>
              <a:rPr lang="en-US" altLang="zh-CN" sz="2000" i="1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s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、</a:t>
            </a:r>
            <a:r>
              <a:rPr lang="en-US" altLang="zh-CN" sz="2000" i="1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k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、</a:t>
            </a:r>
            <a:r>
              <a:rPr lang="en-US" altLang="zh-CN" sz="2000" i="1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</a:t>
            </a:r>
            <a:r>
              <a:rPr lang="en-US" altLang="zh-CN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</a:t>
            </a:r>
            <a:r>
              <a:rPr lang="zh-CN" altLang="en-US" sz="20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都可以看作标量。</a:t>
            </a:r>
          </a:p>
        </p:txBody>
      </p:sp>
    </p:spTree>
    <p:extLst>
      <p:ext uri="{BB962C8B-B14F-4D97-AF65-F5344CB8AC3E}">
        <p14:creationId xmlns:p14="http://schemas.microsoft.com/office/powerpoint/2010/main" val="2731427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5.6.2 </a:t>
            </a:r>
            <a:r>
              <a:rPr lang="zh-CN" altLang="en-US" dirty="0"/>
              <a:t>逆矩阵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B6467D-9F6F-4A23-8A9F-0EEE190D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09" y="2070843"/>
            <a:ext cx="11352381" cy="2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70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E15987-BB93-4474-BCB8-275D836D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17" y="790762"/>
            <a:ext cx="6085714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52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440FE4-CBD4-4278-B157-57CB38BF494C}"/>
              </a:ext>
            </a:extLst>
          </p:cNvPr>
          <p:cNvSpPr txBox="1"/>
          <p:nvPr/>
        </p:nvSpPr>
        <p:spPr>
          <a:xfrm>
            <a:off x="661737" y="693367"/>
            <a:ext cx="10684041" cy="10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例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5.7】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先求出可逆矩阵的逆矩阵，然后将原矩阵与求出的逆矩阵相乘，并验证其结果是否为单位矩阵。</a:t>
            </a:r>
          </a:p>
        </p:txBody>
      </p:sp>
    </p:spTree>
    <p:extLst>
      <p:ext uri="{BB962C8B-B14F-4D97-AF65-F5344CB8AC3E}">
        <p14:creationId xmlns:p14="http://schemas.microsoft.com/office/powerpoint/2010/main" val="670191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440FE4-CBD4-4278-B157-57CB38BF494C}"/>
              </a:ext>
            </a:extLst>
          </p:cNvPr>
          <p:cNvSpPr txBox="1"/>
          <p:nvPr/>
        </p:nvSpPr>
        <p:spPr>
          <a:xfrm>
            <a:off x="661737" y="693367"/>
            <a:ext cx="10684041" cy="557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例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5.8】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验证有的方阵没有逆矩阵。</a:t>
            </a:r>
          </a:p>
        </p:txBody>
      </p:sp>
    </p:spTree>
    <p:extLst>
      <p:ext uri="{BB962C8B-B14F-4D97-AF65-F5344CB8AC3E}">
        <p14:creationId xmlns:p14="http://schemas.microsoft.com/office/powerpoint/2010/main" val="1058604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5.7 </a:t>
            </a:r>
            <a:r>
              <a:rPr lang="zh-CN" altLang="en-US" dirty="0"/>
              <a:t>行列式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CC3691-8168-49D4-BA45-FC57CCC05B7B}"/>
              </a:ext>
            </a:extLst>
          </p:cNvPr>
          <p:cNvSpPr txBox="1"/>
          <p:nvPr/>
        </p:nvSpPr>
        <p:spPr>
          <a:xfrm>
            <a:off x="669759" y="2028872"/>
            <a:ext cx="10684041" cy="10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000" algn="l">
              <a:lnSpc>
                <a:spcPct val="150000"/>
              </a:lnSpc>
            </a:pP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 在线性代数中，行列式是基本的数学工具，有着重要的应用。行列式是一个算式，经过计算后就是数。行列式主要用于判断矩阵是否可逆及计算特征方程。</a:t>
            </a:r>
          </a:p>
        </p:txBody>
      </p:sp>
    </p:spTree>
    <p:extLst>
      <p:ext uri="{BB962C8B-B14F-4D97-AF65-F5344CB8AC3E}">
        <p14:creationId xmlns:p14="http://schemas.microsoft.com/office/powerpoint/2010/main" val="3964382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85A2155-3856-4501-90DE-B99C9A49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648"/>
            <a:ext cx="12192000" cy="55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3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6DDBE2-13C4-4859-A47B-020F21638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802"/>
            <a:ext cx="12192000" cy="59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517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5.7.2 </a:t>
            </a:r>
            <a:r>
              <a:rPr lang="zh-CN" altLang="en-US" dirty="0"/>
              <a:t>行列式的定义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C3C820-FDBD-4FC4-8AE6-CEB5E763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446"/>
            <a:ext cx="12192000" cy="46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0C5663-899F-4EF3-8E5C-AE50C958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331"/>
            <a:ext cx="12192000" cy="35682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F79C77-57BA-4152-AEB0-89A8DBF1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9594"/>
            <a:ext cx="12192000" cy="20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4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D72F3B-EACB-45C6-A1A7-A12AFD85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941"/>
            <a:ext cx="12192000" cy="21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5.1.2 </a:t>
            </a:r>
            <a:r>
              <a:rPr lang="zh-CN" altLang="en-US" dirty="0"/>
              <a:t>向量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3DE212-7D75-4E5D-8260-FA298D98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1686143"/>
            <a:ext cx="11419047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22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5.7.3 </a:t>
            </a:r>
            <a:r>
              <a:rPr lang="zh-CN" altLang="en-US" dirty="0"/>
              <a:t>行列式与矩阵的区别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4ADA9E-983D-4D6E-9C79-55952CD8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527"/>
            <a:ext cx="12192000" cy="50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5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5.7.4 </a:t>
            </a:r>
            <a:r>
              <a:rPr lang="zh-CN" altLang="en-US" dirty="0"/>
              <a:t>行列式的计算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0CAFC6-FF53-4C50-B166-7BEF567B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640"/>
            <a:ext cx="12192000" cy="95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67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B02D85-A41C-4DDD-B043-75C6A23A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857"/>
            <a:ext cx="12192000" cy="3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1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5.8 </a:t>
            </a:r>
            <a:r>
              <a:rPr lang="zh-CN" altLang="en-US" dirty="0"/>
              <a:t>矩阵的秩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F62B84-0319-4552-BFD8-18B10FB19D8B}"/>
              </a:ext>
            </a:extLst>
          </p:cNvPr>
          <p:cNvSpPr txBox="1"/>
          <p:nvPr/>
        </p:nvSpPr>
        <p:spPr>
          <a:xfrm>
            <a:off x="842211" y="1985211"/>
            <a:ext cx="10852484" cy="10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000" algn="l">
              <a:lnSpc>
                <a:spcPct val="150000"/>
              </a:lnSpc>
            </a:pP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矩阵可以看作是由向量组所构成，要理解矩阵的秩，需要先理解向量组的线性相关和线性无关的概念。矩阵的秩可用于计算线性方程组解的数目。</a:t>
            </a:r>
          </a:p>
        </p:txBody>
      </p:sp>
    </p:spTree>
    <p:extLst>
      <p:ext uri="{BB962C8B-B14F-4D97-AF65-F5344CB8AC3E}">
        <p14:creationId xmlns:p14="http://schemas.microsoft.com/office/powerpoint/2010/main" val="9448042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5.8.1 </a:t>
            </a:r>
            <a:r>
              <a:rPr lang="zh-CN" altLang="en-US" dirty="0"/>
              <a:t>向量组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36186C-C2C7-4439-BE73-28ACE684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464"/>
            <a:ext cx="12192000" cy="560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15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03C7F0-89EE-4F37-9F78-B8B22316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6" y="88792"/>
            <a:ext cx="11718758" cy="46632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91E697-D9BC-49AC-9344-A71C8674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1" y="4698907"/>
            <a:ext cx="11718758" cy="215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02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AE0427E-1C7E-4E8D-9B94-68942EF540A5}"/>
              </a:ext>
            </a:extLst>
          </p:cNvPr>
          <p:cNvSpPr txBox="1"/>
          <p:nvPr/>
        </p:nvSpPr>
        <p:spPr>
          <a:xfrm>
            <a:off x="532898" y="536957"/>
            <a:ext cx="11126203" cy="10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例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5.12】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在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中利用切片获取矩阵的行列向量，如生成矩阵的第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1 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行行向量和第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2 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列列向量。</a:t>
            </a:r>
          </a:p>
        </p:txBody>
      </p:sp>
    </p:spTree>
    <p:extLst>
      <p:ext uri="{BB962C8B-B14F-4D97-AF65-F5344CB8AC3E}">
        <p14:creationId xmlns:p14="http://schemas.microsoft.com/office/powerpoint/2010/main" val="166397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EB6D57-5560-4FF0-ACAC-CB874635F575}"/>
              </a:ext>
            </a:extLst>
          </p:cNvPr>
          <p:cNvSpPr txBox="1"/>
          <p:nvPr/>
        </p:nvSpPr>
        <p:spPr>
          <a:xfrm>
            <a:off x="676776" y="573324"/>
            <a:ext cx="60939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例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5.13】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生成矩阵中的所有行向量和列向量。</a:t>
            </a:r>
          </a:p>
        </p:txBody>
      </p:sp>
    </p:spTree>
    <p:extLst>
      <p:ext uri="{BB962C8B-B14F-4D97-AF65-F5344CB8AC3E}">
        <p14:creationId xmlns:p14="http://schemas.microsoft.com/office/powerpoint/2010/main" val="9739402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5.8.2 </a:t>
            </a:r>
            <a:r>
              <a:rPr lang="zh-CN" altLang="en-US" dirty="0"/>
              <a:t>向量组的线性相关和线性无关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D8DC58-766A-40FD-AADB-D96A047A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7" y="1713522"/>
            <a:ext cx="11779876" cy="36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27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BA88A2-E9D9-42F1-9EEE-DD04DEBE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63" y="874725"/>
            <a:ext cx="11273530" cy="46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083BAD-0B41-4C7D-8B6D-A41E9E88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6" y="767569"/>
            <a:ext cx="11466667" cy="2390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545680-9097-47DD-A581-7DDD2ADD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9" y="3012248"/>
            <a:ext cx="10647619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894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5.8.3 </a:t>
            </a:r>
            <a:r>
              <a:rPr lang="zh-CN" altLang="en-US" dirty="0"/>
              <a:t>矩阵的秩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83B77F-8353-4C13-9C21-EC23A29F3D52}"/>
              </a:ext>
            </a:extLst>
          </p:cNvPr>
          <p:cNvGrpSpPr/>
          <p:nvPr/>
        </p:nvGrpSpPr>
        <p:grpSpPr>
          <a:xfrm>
            <a:off x="110358" y="1945909"/>
            <a:ext cx="11971283" cy="4055646"/>
            <a:chOff x="0" y="2126213"/>
            <a:chExt cx="12192000" cy="426251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E004B61-B8AF-415B-BA93-8B28AD0FF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26213"/>
              <a:ext cx="12192000" cy="190774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D0458C3-02B3-42BE-9723-ED51667A8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33954"/>
              <a:ext cx="12192000" cy="2354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83049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5.8.4 </a:t>
            </a:r>
            <a:r>
              <a:rPr lang="zh-CN" altLang="en-US" dirty="0"/>
              <a:t>矩阵秩的计算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DCF01C-42BA-46DB-A40D-5548961334B6}"/>
              </a:ext>
            </a:extLst>
          </p:cNvPr>
          <p:cNvSpPr txBox="1"/>
          <p:nvPr/>
        </p:nvSpPr>
        <p:spPr>
          <a:xfrm>
            <a:off x="830179" y="2095182"/>
            <a:ext cx="83559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在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NumPy 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中，通过</a:t>
            </a:r>
            <a:r>
              <a:rPr lang="en-US" altLang="zh-CN" sz="2200" b="0" i="0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np.linalg.matrix_rank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() 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函数可以计算出矩阵的秩。</a:t>
            </a:r>
          </a:p>
        </p:txBody>
      </p:sp>
    </p:spTree>
    <p:extLst>
      <p:ext uri="{BB962C8B-B14F-4D97-AF65-F5344CB8AC3E}">
        <p14:creationId xmlns:p14="http://schemas.microsoft.com/office/powerpoint/2010/main" val="1567365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5.9 </a:t>
            </a:r>
            <a:r>
              <a:rPr lang="zh-CN" altLang="en-US" dirty="0"/>
              <a:t>内积与正交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17FCC-B8B5-49D3-BA2D-5B65BADBD31B}"/>
              </a:ext>
            </a:extLst>
          </p:cNvPr>
          <p:cNvSpPr txBox="1"/>
          <p:nvPr/>
        </p:nvSpPr>
        <p:spPr>
          <a:xfrm>
            <a:off x="463639" y="2040903"/>
            <a:ext cx="11255120" cy="10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000" algn="l">
              <a:lnSpc>
                <a:spcPct val="150000"/>
              </a:lnSpc>
            </a:pP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机器学习的许多算法会用到内积的计算，内积可以用于判断两个向量是否正交，以及求向量间的距离等。</a:t>
            </a:r>
          </a:p>
        </p:txBody>
      </p:sp>
    </p:spTree>
    <p:extLst>
      <p:ext uri="{BB962C8B-B14F-4D97-AF65-F5344CB8AC3E}">
        <p14:creationId xmlns:p14="http://schemas.microsoft.com/office/powerpoint/2010/main" val="13432352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5.9.1 </a:t>
            </a:r>
            <a:r>
              <a:rPr lang="zh-CN" altLang="en-US" dirty="0"/>
              <a:t>向量的内积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D87F30-0886-450A-BF10-9FECDF02D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326"/>
            <a:ext cx="12192000" cy="4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256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76AC00-EE3E-4961-A4F9-16A26A1B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97"/>
            <a:ext cx="12192000" cy="42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93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7CD4A4-0B75-4FB5-AB41-576CE20C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5.9.2 </a:t>
            </a:r>
            <a:r>
              <a:rPr lang="zh-CN" altLang="en-US" dirty="0"/>
              <a:t>向量的长度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A9EF3-D933-4F0C-9CA2-E608DD5B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7" y="1844576"/>
            <a:ext cx="11837365" cy="46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20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BBB0B-F65F-4E7F-9F7C-CF036A9B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5.9.3 </a:t>
            </a:r>
            <a:r>
              <a:rPr lang="zh-CN" altLang="en-US" dirty="0"/>
              <a:t>向量的正交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29EBCC-21EF-4396-AC70-0F3DA2EE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7" y="2304399"/>
            <a:ext cx="11766997" cy="18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94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1D298F-D9E4-4503-B13E-4F242AC8C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72"/>
            <a:ext cx="12192000" cy="14500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E693D9-B6FE-4E1B-82DA-87CDA06AB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630" r="13553" b="-1"/>
          <a:stretch/>
        </p:blipFill>
        <p:spPr>
          <a:xfrm>
            <a:off x="288758" y="1639427"/>
            <a:ext cx="10539663" cy="61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15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EEA3AB8-2BA0-4D7F-91F0-011D7196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5.9.4 </a:t>
            </a:r>
            <a:r>
              <a:rPr lang="zh-CN" altLang="en-US" dirty="0"/>
              <a:t>标准正交基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D35E64-8905-4E8B-A16D-7355193E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665"/>
            <a:ext cx="12192000" cy="32986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B4E2B1-192B-4E8C-87C8-46C729A5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7674"/>
            <a:ext cx="12192000" cy="4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61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EAD9AB-D38B-42DA-8D4F-75AAA363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66"/>
            <a:ext cx="12192000" cy="21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4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5.1.3 </a:t>
            </a:r>
            <a:r>
              <a:rPr lang="zh-CN" altLang="en-US" dirty="0"/>
              <a:t>向量的两个基本运算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1B91ED-7870-4916-B6DB-C275B930F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52" y="1969997"/>
            <a:ext cx="11438095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25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FE4FAA-F045-4BFF-BFE9-99F6602E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589"/>
            <a:ext cx="12192000" cy="19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86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00D5B-425D-468F-B747-1900AF764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254763"/>
            <a:ext cx="11702578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5.10 </a:t>
            </a:r>
            <a:r>
              <a:rPr lang="zh-CN" altLang="en-US" dirty="0"/>
              <a:t>综合实例</a:t>
            </a:r>
            <a:r>
              <a:rPr lang="en-US" altLang="zh-CN" dirty="0"/>
              <a:t>——</a:t>
            </a:r>
            <a:r>
              <a:rPr lang="zh-CN" altLang="en-US" dirty="0"/>
              <a:t>线性代数在实际问题中的应用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94A146-3C1F-4A5C-8C09-58E575F9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886"/>
            <a:ext cx="12192000" cy="31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46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117DC5-CD71-49A6-97CE-5143C91CB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3"/>
          <a:stretch/>
        </p:blipFill>
        <p:spPr>
          <a:xfrm>
            <a:off x="182479" y="119676"/>
            <a:ext cx="11827042" cy="44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50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98195C7-4AE2-45D9-96B7-143CA1977E7D}"/>
              </a:ext>
            </a:extLst>
          </p:cNvPr>
          <p:cNvSpPr txBox="1"/>
          <p:nvPr/>
        </p:nvSpPr>
        <p:spPr>
          <a:xfrm>
            <a:off x="566988" y="615298"/>
            <a:ext cx="110580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例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5.17】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将某线性系统用下面的线性方程组表示，求未知量</a:t>
            </a:r>
            <a:r>
              <a:rPr lang="en-US" altLang="zh-CN" sz="2200" b="0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x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、</a:t>
            </a:r>
            <a:r>
              <a:rPr lang="en-US" altLang="zh-CN" sz="2200" b="0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y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、</a:t>
            </a:r>
            <a:r>
              <a:rPr lang="en-US" altLang="zh-CN" sz="2200" b="0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z 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的值，并验证结果。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95AA15-72D3-4A6E-8B10-0087A043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238" y="1046185"/>
            <a:ext cx="5409524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50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5F63D10-E2F3-46B5-B1B6-183ED5C296EE}"/>
              </a:ext>
            </a:extLst>
          </p:cNvPr>
          <p:cNvSpPr txBox="1"/>
          <p:nvPr/>
        </p:nvSpPr>
        <p:spPr>
          <a:xfrm>
            <a:off x="550946" y="512620"/>
            <a:ext cx="11090108" cy="157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例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5.18】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获取数据集的数据。</a:t>
            </a:r>
          </a:p>
          <a:p>
            <a:pPr algn="l">
              <a:lnSpc>
                <a:spcPct val="150000"/>
              </a:lnSpc>
            </a:pP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在数据分析或机器学习中，数据集常存放于文本文件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csv 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或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txt 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中，在使用数据集时需要将文本文件整体读取，存放在一个数组或者矩阵中，然后分离出样本特征数据和类别标签。</a:t>
            </a:r>
          </a:p>
        </p:txBody>
      </p:sp>
    </p:spTree>
    <p:extLst>
      <p:ext uri="{BB962C8B-B14F-4D97-AF65-F5344CB8AC3E}">
        <p14:creationId xmlns:p14="http://schemas.microsoft.com/office/powerpoint/2010/main" val="9447099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6B496-25FC-4DAD-AB87-8FB48C8D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5.11 </a:t>
            </a:r>
            <a:r>
              <a:rPr lang="zh-CN" altLang="en-US" dirty="0"/>
              <a:t>高手点拨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D1B919-AD7C-4A93-A147-3FB2C605F904}"/>
              </a:ext>
            </a:extLst>
          </p:cNvPr>
          <p:cNvSpPr txBox="1"/>
          <p:nvPr/>
        </p:nvSpPr>
        <p:spPr>
          <a:xfrm>
            <a:off x="358078" y="1267505"/>
            <a:ext cx="11613205" cy="1888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50000"/>
              </a:lnSpc>
              <a:buAutoNum type="arabicPeriod"/>
            </a:pPr>
            <a:r>
              <a:rPr lang="zh-CN" altLang="en-US" sz="2800" b="0" i="0" u="none" strike="noStrike" baseline="0" dirty="0">
                <a:solidFill>
                  <a:srgbClr val="333333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矩阵的乘方运算</a:t>
            </a:r>
            <a:endParaRPr lang="en-US" altLang="zh-CN" sz="2800" b="0" i="0" u="none" strike="noStrike" baseline="0" dirty="0">
              <a:solidFill>
                <a:srgbClr val="333333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矩阵乘方与普通数的乘方运算不同，设</a:t>
            </a:r>
            <a:r>
              <a:rPr lang="en-US" altLang="zh-CN" sz="22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、</a:t>
            </a:r>
            <a:r>
              <a:rPr lang="en-US" altLang="zh-CN" sz="22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B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是同型方阵，一般而言若</a:t>
            </a:r>
            <a:r>
              <a:rPr lang="en-US" altLang="zh-CN" sz="22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AB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≠</a:t>
            </a:r>
            <a:r>
              <a:rPr lang="en-US" altLang="zh-CN" sz="22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BA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，则有以下性质。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C8BED1-023A-4D01-AECC-5447D73BA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38"/>
          <a:stretch/>
        </p:blipFill>
        <p:spPr>
          <a:xfrm>
            <a:off x="68680" y="3429000"/>
            <a:ext cx="11285120" cy="16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58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5222A0E-34FA-4348-859F-E27128637C12}"/>
              </a:ext>
            </a:extLst>
          </p:cNvPr>
          <p:cNvSpPr txBox="1"/>
          <p:nvPr/>
        </p:nvSpPr>
        <p:spPr>
          <a:xfrm>
            <a:off x="977564" y="850050"/>
            <a:ext cx="10620877" cy="3096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u="none" strike="noStrike" baseline="0" dirty="0">
                <a:solidFill>
                  <a:srgbClr val="333333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2. </a:t>
            </a:r>
            <a:r>
              <a:rPr lang="zh-CN" altLang="en-US" sz="2200" b="0" i="0" u="none" strike="noStrike" baseline="0" dirty="0">
                <a:solidFill>
                  <a:srgbClr val="333333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以表格形式显示矩阵的内容</a:t>
            </a:r>
            <a:endParaRPr lang="en-US" altLang="zh-CN" sz="2200" b="0" i="0" u="none" strike="noStrike" baseline="0" dirty="0">
              <a:solidFill>
                <a:srgbClr val="333333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b="0" i="0" u="none" strike="noStrike" baseline="0" dirty="0">
                <a:solidFill>
                  <a:srgbClr val="333333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3. NumPy </a:t>
            </a:r>
            <a:r>
              <a:rPr lang="zh-CN" altLang="en-US" sz="2200" b="0" i="0" u="none" strike="noStrike" baseline="0" dirty="0">
                <a:solidFill>
                  <a:srgbClr val="333333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相关函数</a:t>
            </a:r>
          </a:p>
          <a:p>
            <a:pPr lvl="1">
              <a:lnSpc>
                <a:spcPct val="150000"/>
              </a:lnSpc>
            </a:pPr>
            <a:r>
              <a:rPr lang="zh-CN" altLang="en-US" sz="2200" b="0" i="0" u="none" strike="noStrike" baseline="0" dirty="0">
                <a:solidFill>
                  <a:srgbClr val="000000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200" b="0" i="0" u="none" strike="noStrike" baseline="0" dirty="0">
                <a:solidFill>
                  <a:srgbClr val="000000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1</a:t>
            </a:r>
            <a:r>
              <a:rPr lang="zh-CN" altLang="en-US" sz="2200" b="0" i="0" u="none" strike="noStrike" baseline="0" dirty="0">
                <a:solidFill>
                  <a:srgbClr val="000000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）使用</a:t>
            </a:r>
            <a:r>
              <a:rPr lang="en-US" altLang="zh-CN" sz="2200" b="0" i="0" u="none" strike="noStrike" baseline="0" dirty="0" err="1">
                <a:solidFill>
                  <a:srgbClr val="000000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arange</a:t>
            </a:r>
            <a:r>
              <a:rPr lang="en-US" altLang="zh-CN" sz="2200" b="0" i="0" u="none" strike="noStrike" baseline="0" dirty="0">
                <a:solidFill>
                  <a:srgbClr val="000000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() </a:t>
            </a:r>
            <a:r>
              <a:rPr lang="zh-CN" altLang="en-US" sz="2200" b="0" i="0" u="none" strike="noStrike" baseline="0" dirty="0">
                <a:solidFill>
                  <a:srgbClr val="000000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函数创建数组</a:t>
            </a:r>
          </a:p>
          <a:p>
            <a:pPr lvl="1">
              <a:lnSpc>
                <a:spcPct val="150000"/>
              </a:lnSpc>
            </a:pP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2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）利用</a:t>
            </a:r>
            <a:r>
              <a:rPr lang="en-US" altLang="zh-CN" sz="2200" b="0" i="0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linspace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() 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函数创建数组</a:t>
            </a:r>
            <a:endParaRPr lang="en-US" altLang="zh-CN" sz="2200" b="0" i="0" u="none" strike="noStrike" baseline="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3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）利用</a:t>
            </a:r>
            <a:r>
              <a:rPr lang="en-US" altLang="zh-CN" sz="2200" b="0" i="0" u="none" strike="noStrike" baseline="0" dirty="0" err="1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logspace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() 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函数生成等比序列</a:t>
            </a:r>
          </a:p>
          <a:p>
            <a:pPr lvl="1">
              <a:lnSpc>
                <a:spcPct val="150000"/>
              </a:lnSpc>
            </a:pP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（</a:t>
            </a:r>
            <a:r>
              <a: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4</a:t>
            </a:r>
            <a:r>
              <a:rPr lang="zh-CN" altLang="en-US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）计算数组的最大值、最小值、和、平均值、中值</a:t>
            </a:r>
            <a:endParaRPr lang="zh-CN" altLang="en-US" sz="2200" b="0" i="0" u="none" strike="noStrike" baseline="0" dirty="0">
              <a:solidFill>
                <a:srgbClr val="000000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7662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6B496-25FC-4DAD-AB87-8FB48C8D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5.12 </a:t>
            </a:r>
            <a:r>
              <a:rPr lang="zh-CN" altLang="en-US" dirty="0"/>
              <a:t>习题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82A378-9B06-4E5D-AC1A-BF3624251A8E}"/>
              </a:ext>
            </a:extLst>
          </p:cNvPr>
          <p:cNvGrpSpPr/>
          <p:nvPr/>
        </p:nvGrpSpPr>
        <p:grpSpPr>
          <a:xfrm>
            <a:off x="637674" y="2057400"/>
            <a:ext cx="10599821" cy="3139321"/>
            <a:chOff x="637674" y="2057400"/>
            <a:chExt cx="10599821" cy="313932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EE5355C-B5BB-4554-89E9-093CD08AAB5E}"/>
                </a:ext>
              </a:extLst>
            </p:cNvPr>
            <p:cNvSpPr txBox="1"/>
            <p:nvPr/>
          </p:nvSpPr>
          <p:spPr>
            <a:xfrm>
              <a:off x="637674" y="2057400"/>
              <a:ext cx="10599821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（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1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）分别利用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3 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种方法求如下线性方程组的解。</a:t>
              </a:r>
            </a:p>
            <a:p>
              <a:pPr algn="l"/>
              <a:endPara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  <a:p>
              <a:pPr algn="l"/>
              <a:endPara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  <a:p>
              <a:pPr algn="l"/>
              <a:endPara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  <a:p>
              <a:pPr algn="l"/>
              <a:endPara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  <a:p>
              <a:pPr algn="l"/>
              <a:endParaRPr lang="en-US" altLang="zh-CN" sz="2200" b="0" i="0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  <a:p>
              <a:pPr algn="l"/>
              <a:endParaRPr lang="en-US" altLang="zh-CN" sz="2200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  <a:p>
              <a:pPr algn="l"/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（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2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）分别创建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3×4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阶和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4×5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阶的矩阵，元素值为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1~20 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的随机整数，计算这两个矩阵的相加、乘积，求两个矩阵的秩。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66321D9-03F0-41A0-BC64-2B22F0F66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1238" y="2609952"/>
              <a:ext cx="3009524" cy="16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5011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4904A83-9F2D-4143-B55D-714794349B20}"/>
              </a:ext>
            </a:extLst>
          </p:cNvPr>
          <p:cNvGrpSpPr/>
          <p:nvPr/>
        </p:nvGrpSpPr>
        <p:grpSpPr>
          <a:xfrm>
            <a:off x="553453" y="794084"/>
            <a:ext cx="11129211" cy="4619919"/>
            <a:chOff x="553453" y="794084"/>
            <a:chExt cx="11129211" cy="461991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384076D-7CCB-4737-A0ED-AB7A13F9514D}"/>
                </a:ext>
              </a:extLst>
            </p:cNvPr>
            <p:cNvSpPr txBox="1"/>
            <p:nvPr/>
          </p:nvSpPr>
          <p:spPr>
            <a:xfrm>
              <a:off x="553453" y="794084"/>
              <a:ext cx="11129211" cy="4619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（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3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）求下面矩阵的逆矩阵，求逆矩阵时要先求行列式，行列式不为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0 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时逆矩阵存在，之后再进行求逆操作。</a:t>
              </a:r>
            </a:p>
            <a:p>
              <a:pPr algn="l">
                <a:lnSpc>
                  <a:spcPct val="150000"/>
                </a:lnSpc>
              </a:pPr>
              <a:endParaRPr lang="en-US" altLang="zh-CN" sz="22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  <a:p>
              <a:pPr algn="l">
                <a:lnSpc>
                  <a:spcPct val="150000"/>
                </a:lnSpc>
              </a:pPr>
              <a:endParaRPr lang="en-US" altLang="zh-CN" sz="2200" b="1" i="1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  <a:p>
              <a:pPr algn="l">
                <a:lnSpc>
                  <a:spcPct val="150000"/>
                </a:lnSpc>
              </a:pPr>
              <a:endParaRPr lang="en-US" altLang="zh-CN" sz="2200" b="1" i="1" u="none" strike="noStrike" baseline="0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  <a:p>
              <a:pPr algn="l">
                <a:lnSpc>
                  <a:spcPct val="150000"/>
                </a:lnSpc>
              </a:pPr>
              <a:endParaRPr lang="en-US" altLang="zh-CN" sz="2200" b="1" i="1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（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4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）分别创建四阶零矩阵和四阶单位矩阵，以及对角线元素分别为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1,2,3,4 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的对角矩阵。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（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5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）创建一个四阶方阵，元素值为</a:t>
              </a:r>
              <a:r>
                <a:rPr lang="en-US" altLang="zh-CN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1~20 </a:t>
              </a:r>
              <a:r>
                <a:rPr lang="zh-CN" altLang="en-US" sz="2200" b="0" i="0" u="none" strike="noStrike" baseline="0" dirty="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的随机浮点数，根据其上三角和下三角矩阵，分别创建对应的对称矩阵。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9A6A03D-A0D2-4808-8D7A-E00181411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3905" y="2033451"/>
              <a:ext cx="3647619" cy="182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30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8BA5E4-752B-49D5-9219-70FB274D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862333"/>
            <a:ext cx="11704762" cy="5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206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d93aa0d-35a8-4964-9aec-e0dde3db1771"/>
  <p:tag name="COMMONDATA" val="eyJoZGlkIjoiNzA3ZjkzZmY4ZjJkOTc1YmQxMTk5YTVlZjdhYjJlMT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1995</Words>
  <Application>Microsoft Office PowerPoint</Application>
  <PresentationFormat>宽屏</PresentationFormat>
  <Paragraphs>128</Paragraphs>
  <Slides>88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97" baseType="lpstr">
      <vt:lpstr>FZSSJW--GB1-0</vt:lpstr>
      <vt:lpstr>TimesNewRomanPS-BoldItalicMT</vt:lpstr>
      <vt:lpstr>TimesNewRomanPSMT</vt:lpstr>
      <vt:lpstr>等线</vt:lpstr>
      <vt:lpstr>等线 Light</vt:lpstr>
      <vt:lpstr>方正书宋简体</vt:lpstr>
      <vt:lpstr>Arial</vt:lpstr>
      <vt:lpstr>Office 主题​​</vt:lpstr>
      <vt:lpstr>自定义设计方案</vt:lpstr>
      <vt:lpstr>人 工 智 能 数 学 基 础</vt:lpstr>
      <vt:lpstr>第5章 将研究对象形式化——线性代数基础</vt:lpstr>
      <vt:lpstr>PowerPoint 演示文稿</vt:lpstr>
      <vt:lpstr>5.1 向量</vt:lpstr>
      <vt:lpstr>5.1.1 标量</vt:lpstr>
      <vt:lpstr>5.1.2 向量</vt:lpstr>
      <vt:lpstr>PowerPoint 演示文稿</vt:lpstr>
      <vt:lpstr>5.1.3 向量的两个基本运算</vt:lpstr>
      <vt:lpstr>PowerPoint 演示文稿</vt:lpstr>
      <vt:lpstr>PowerPoint 演示文稿</vt:lpstr>
      <vt:lpstr>5.1.4 向量与数据</vt:lpstr>
      <vt:lpstr>5.2 矩阵</vt:lpstr>
      <vt:lpstr>5.2.1 矩阵的定义</vt:lpstr>
      <vt:lpstr>PowerPoint 演示文稿</vt:lpstr>
      <vt:lpstr>PowerPoint 演示文稿</vt:lpstr>
      <vt:lpstr>5.2.2 矩阵与数据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 矩阵和向量的创建</vt:lpstr>
      <vt:lpstr>5.3.1 NumPy 库的安装</vt:lpstr>
      <vt:lpstr>5.3.2 NumPy 库的导入和使用</vt:lpstr>
      <vt:lpstr>5.3.3 矩阵的创建</vt:lpstr>
      <vt:lpstr>PowerPoint 演示文稿</vt:lpstr>
      <vt:lpstr>5.3.4 向量的创建</vt:lpstr>
      <vt:lpstr>5.4 特殊的矩阵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5.5 矩阵基本操作</vt:lpstr>
      <vt:lpstr>5.5.1 矩阵的加减法运算</vt:lpstr>
      <vt:lpstr>5.5.2 矩阵的数乘运算</vt:lpstr>
      <vt:lpstr>5.5.3 矩阵的乘法</vt:lpstr>
      <vt:lpstr>PowerPoint 演示文稿</vt:lpstr>
      <vt:lpstr>PowerPoint 演示文稿</vt:lpstr>
      <vt:lpstr>5.5.4 矩阵和向量的乘法</vt:lpstr>
      <vt:lpstr>5.5.5 矩阵的乘方</vt:lpstr>
      <vt:lpstr>5.6 转置矩阵和逆矩阵</vt:lpstr>
      <vt:lpstr>5.6.1 转置矩阵</vt:lpstr>
      <vt:lpstr>PowerPoint 演示文稿</vt:lpstr>
      <vt:lpstr>5.6.2 逆矩阵</vt:lpstr>
      <vt:lpstr>PowerPoint 演示文稿</vt:lpstr>
      <vt:lpstr>PowerPoint 演示文稿</vt:lpstr>
      <vt:lpstr>PowerPoint 演示文稿</vt:lpstr>
      <vt:lpstr>5.7 行列式</vt:lpstr>
      <vt:lpstr>PowerPoint 演示文稿</vt:lpstr>
      <vt:lpstr>PowerPoint 演示文稿</vt:lpstr>
      <vt:lpstr>5.7.2 行列式的定义</vt:lpstr>
      <vt:lpstr>PowerPoint 演示文稿</vt:lpstr>
      <vt:lpstr>PowerPoint 演示文稿</vt:lpstr>
      <vt:lpstr>5.7.3 行列式与矩阵的区别</vt:lpstr>
      <vt:lpstr>5.7.4 行列式的计算</vt:lpstr>
      <vt:lpstr>PowerPoint 演示文稿</vt:lpstr>
      <vt:lpstr>5.8 矩阵的秩</vt:lpstr>
      <vt:lpstr>5.8.1 向量组</vt:lpstr>
      <vt:lpstr>PowerPoint 演示文稿</vt:lpstr>
      <vt:lpstr>PowerPoint 演示文稿</vt:lpstr>
      <vt:lpstr>PowerPoint 演示文稿</vt:lpstr>
      <vt:lpstr>5.8.2 向量组的线性相关和线性无关</vt:lpstr>
      <vt:lpstr>PowerPoint 演示文稿</vt:lpstr>
      <vt:lpstr>5.8.3 矩阵的秩</vt:lpstr>
      <vt:lpstr>5.8.4 矩阵秩的计算</vt:lpstr>
      <vt:lpstr>5.9 内积与正交</vt:lpstr>
      <vt:lpstr>5.9.1 向量的内积</vt:lpstr>
      <vt:lpstr>PowerPoint 演示文稿</vt:lpstr>
      <vt:lpstr>5.9.2 向量的长度</vt:lpstr>
      <vt:lpstr>5.9.3 向量的正交</vt:lpstr>
      <vt:lpstr>PowerPoint 演示文稿</vt:lpstr>
      <vt:lpstr>5.9.4 标准正交基</vt:lpstr>
      <vt:lpstr>PowerPoint 演示文稿</vt:lpstr>
      <vt:lpstr>PowerPoint 演示文稿</vt:lpstr>
      <vt:lpstr>5.10 综合实例——线性代数在实际问题中的应用</vt:lpstr>
      <vt:lpstr>PowerPoint 演示文稿</vt:lpstr>
      <vt:lpstr>PowerPoint 演示文稿</vt:lpstr>
      <vt:lpstr>PowerPoint 演示文稿</vt:lpstr>
      <vt:lpstr>5.11 高手点拨</vt:lpstr>
      <vt:lpstr>PowerPoint 演示文稿</vt:lpstr>
      <vt:lpstr>5.12 习题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龙 马</cp:lastModifiedBy>
  <cp:revision>733</cp:revision>
  <cp:lastPrinted>2022-07-03T02:21:00Z</cp:lastPrinted>
  <dcterms:created xsi:type="dcterms:W3CDTF">2020-08-03T11:12:00Z</dcterms:created>
  <dcterms:modified xsi:type="dcterms:W3CDTF">2022-09-01T02:26:37Z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3F35A5637893479B8FCB28239974D685</vt:lpwstr>
  </property>
  <property fmtid="{D5CDD505-2E9C-101B-9397-08002B2CF9AE}" pid="3" name="KSOProductBuildVer">
    <vt:lpwstr>2052-11.1.0.11830</vt:lpwstr>
  </property>
</Properties>
</file>